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65" r:id="rId6"/>
    <p:sldId id="266" r:id="rId7"/>
    <p:sldId id="268" r:id="rId8"/>
    <p:sldId id="260" r:id="rId9"/>
    <p:sldId id="267" r:id="rId10"/>
    <p:sldId id="261" r:id="rId11"/>
    <p:sldId id="269" r:id="rId12"/>
    <p:sldId id="262" r:id="rId13"/>
    <p:sldId id="263" r:id="rId14"/>
    <p:sldId id="26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197D50-1FC7-46EE-9764-1CECA063C95C}" type="datetime1">
              <a:rPr lang="ko-KR" altLang="en-US"/>
              <a:pPr lvl="0">
                <a:defRPr/>
              </a:pPr>
              <a:t>2024-04-24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8C90C65-EE53-4B36-A1AE-82CCF5A72E95}" type="slidenum">
              <a:rPr lang="ko-KR" alt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15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3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78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video" Target="file:///C:\Users\wjdgh\OneDrive\&#48148;&#53461;%20&#54868;&#47732;\Intel\&#51060;&#49345;&#50896;%20&#44368;&#49688;&#45784;\&#46160;&#48391;&#51088;&#47308;\&#48520;&#47049;&#54408;%20&#44160;&#52636;%20&#54532;&#47196;&#51229;&#53944;\0424_Separate%20Result.mp4" TargetMode="External" /><Relationship Id="rId5" Type="http://schemas.microsoft.com/office/2007/relationships/media" Target="file:///C:\Users\wjdgh\OneDrive\&#48148;&#53461;%20&#54868;&#47732;\Intel\&#51060;&#49345;&#50896;%20&#44368;&#49688;&#45784;\&#46160;&#48391;&#51088;&#47308;\&#48520;&#47049;&#54408;%20&#44160;&#52636;%20&#54532;&#47196;&#51229;&#53944;\0424_Separate%20Result.mp4" TargetMode="External" /><Relationship Id="rId6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hyperlink" Target="https://gamma.app" TargetMode="External" /><Relationship Id="rId5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Relationship Id="rId5" Type="http://schemas.openxmlformats.org/officeDocument/2006/relationships/hyperlink" Target="https://gamma.app" TargetMode="External" /><Relationship Id="rId6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.png"  /><Relationship Id="rId4" Type="http://schemas.openxmlformats.org/officeDocument/2006/relationships/hyperlink" Target="https://gamma.app" TargetMode="External" /><Relationship Id="rId5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7.png"  /><Relationship Id="rId5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676281"/>
            <a:ext cx="7477601" cy="3832860"/>
          </a:xfrm>
          <a:prstGeom prst="rect">
            <a:avLst/>
          </a:prstGeom>
          <a:noFill/>
          <a:ln/>
        </p:spPr>
        <p:txBody>
          <a:bodyPr wrap="square" lIns="91440" tIns="45720" rIns="91440" bIns="45720" anchor="t"/>
          <a:lstStyle/>
          <a:p>
            <a:pPr lvl="0">
              <a:lnSpc>
                <a:spcPts val="7544"/>
              </a:lnSpc>
              <a:defRPr/>
            </a:pP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인공지능을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활용한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객체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탐지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및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endParaRPr lang="en-US" sz="6000" b="1">
              <a:solidFill>
                <a:srgbClr val="396af1"/>
              </a:solidFill>
              <a:latin typeface="Barlow"/>
            </a:endParaRPr>
          </a:p>
          <a:p>
            <a:pPr lvl="0">
              <a:lnSpc>
                <a:spcPts val="7544"/>
              </a:lnSpc>
              <a:defRPr/>
            </a:pPr>
            <a:r>
              <a:rPr lang="ko-KR" altLang="en-US" sz="6000" b="1">
                <a:solidFill>
                  <a:srgbClr val="396af1"/>
                </a:solidFill>
                <a:latin typeface="Barlow"/>
                <a:ea typeface="맑은 고딕"/>
              </a:rPr>
              <a:t>분류</a:t>
            </a:r>
            <a:r>
              <a:rPr lang="en-US" sz="6000" b="1">
                <a:solidFill>
                  <a:srgbClr val="396af1"/>
                </a:solidFill>
                <a:latin typeface="Barlow"/>
              </a:rPr>
              <a:t> </a:t>
            </a:r>
            <a:r>
              <a:rPr lang="en-US" sz="6000" b="1">
                <a:solidFill>
                  <a:srgbClr val="396af1"/>
                </a:solidFill>
                <a:latin typeface="맑은 고딕"/>
                <a:ea typeface="맑은 고딕"/>
              </a:rPr>
              <a:t>시스템</a:t>
            </a:r>
            <a:endParaRPr lang="en-US" sz="6000" b="1">
              <a:solidFill>
                <a:srgbClr val="396af1"/>
              </a:solidFill>
              <a:latin typeface="맑은 고딕"/>
              <a:ea typeface="맑은 고딕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5842397"/>
            <a:ext cx="7477601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altLang="ko-KR" sz="1750">
                <a:solidFill>
                  <a:srgbClr val="272525"/>
                </a:solidFill>
                <a:latin typeface="Montserrat"/>
                <a:ea typeface="맑은 고딕"/>
              </a:rPr>
              <a:t>2</a:t>
            </a:r>
            <a:r>
              <a:rPr lang="ko-KR" altLang="en-US" sz="1750">
                <a:solidFill>
                  <a:srgbClr val="272525"/>
                </a:solidFill>
                <a:latin typeface="Montserrat"/>
                <a:ea typeface="맑은 고딕"/>
              </a:rPr>
              <a:t> 조 팀장 이정환</a:t>
            </a:r>
            <a:endParaRPr lang="ko-KR" altLang="en-US" sz="1750">
              <a:solidFill>
                <a:srgbClr val="272525"/>
              </a:solidFill>
              <a:latin typeface="Montserrat"/>
              <a:ea typeface="맑은 고딕"/>
            </a:endParaRPr>
          </a:p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latin typeface="Montserrat"/>
                <a:ea typeface="맑은 고딕"/>
              </a:rPr>
              <a:t>  팀원 이정환 , 이중섭 , 조예주, 천호진, 최아영</a:t>
            </a:r>
            <a:endParaRPr lang="ko-KR" altLang="en-US" sz="1750">
              <a:solidFill>
                <a:srgbClr val="272525"/>
              </a:solidFill>
              <a:latin typeface="Montserrat"/>
              <a:ea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023593" y="973929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시연 영상</a:t>
            </a:r>
          </a:p>
        </p:txBody>
      </p:sp>
      <p:pic>
        <p:nvPicPr>
          <p:cNvPr id="6" name="그림 5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23593" y="166830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2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190204" y="1207247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결론</a:t>
            </a:r>
            <a:r>
              <a:rPr lang="en-US" sz="4350" b="1" dirty="0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및</a:t>
            </a:r>
            <a:r>
              <a:rPr lang="en-US" sz="4350" b="1" dirty="0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한계</a:t>
            </a:r>
            <a:endParaRPr lang="en-US" sz="4374" dirty="0">
              <a:ea typeface="맑은 고딕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2090" y="241103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</a:rPr>
              <a:t>결론</a:t>
            </a:r>
            <a:endParaRPr lang="en-US" sz="21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82090" y="2891457"/>
            <a:ext cx="9311933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 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인공지능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기반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자동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 탐지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및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분류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시스템을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성공적으로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구축하였습니다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시스템은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일상생활에서분리수거를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효율적으로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수행하며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친환경적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기여를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할 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있습니다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4516" y="4109210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ko-KR" altLang="en-US" sz="2150" b="1">
                <a:solidFill>
                  <a:srgbClr val="396AF1"/>
                </a:solidFill>
                <a:latin typeface="Barlow"/>
              </a:rPr>
              <a:t>한계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17572" y="4803384"/>
            <a:ext cx="9442561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데이터 셋을 만드는 과정에서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,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 비교적 비슷한 모습의 이미지만 데이터 셋으로 만들었습니다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altLang="ko-KR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Teachable Machine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특성 상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,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 객체를 분류하는 데 한계가 있었습니다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(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색상 혹은 모양만으로 분류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)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이는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실제 상황에 적용하는데 제한이 있습니다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altLang="ko-KR" sz="1750">
              <a:solidFill>
                <a:srgbClr val="272525"/>
              </a:solidFill>
              <a:ea typeface="+mn-lt"/>
              <a:cs typeface="+mn-lt"/>
            </a:endParaRPr>
          </a:p>
        </p:txBody>
      </p:sp>
      <p:pic>
        <p:nvPicPr>
          <p:cNvPr id="14" name="Image 4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제안</a:t>
            </a:r>
            <a:endParaRPr lang="en-US" altLang="ko-KR" sz="4350" b="1" dirty="0">
              <a:solidFill>
                <a:srgbClr val="396AF1"/>
              </a:solidFill>
              <a:latin typeface="Barlow"/>
              <a:ea typeface="맑은 고딕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08648" y="313458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34"/>
              </a:lnSpc>
              <a:defRPr/>
            </a:pPr>
            <a:r>
              <a:rPr lang="ko-KR" altLang="en-US" sz="2150" b="1">
                <a:solidFill>
                  <a:srgbClr val="396af1"/>
                </a:solidFill>
                <a:latin typeface="Barlow"/>
                <a:ea typeface="맑은 고딕"/>
              </a:rPr>
              <a:t>보완점 </a:t>
            </a:r>
            <a:endParaRPr lang="ko-KR" altLang="en-US" sz="2150" b="1">
              <a:solidFill>
                <a:srgbClr val="396af1"/>
              </a:solidFill>
              <a:latin typeface="Barlow"/>
              <a:ea typeface="맑은 고딕"/>
            </a:endParaRPr>
          </a:p>
        </p:txBody>
      </p:sp>
      <p:sp>
        <p:nvSpPr>
          <p:cNvPr id="8" name="Text 3"/>
          <p:cNvSpPr/>
          <p:nvPr/>
        </p:nvSpPr>
        <p:spPr>
          <a:xfrm>
            <a:off x="1351152" y="3698130"/>
            <a:ext cx="7565290" cy="1317303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실제 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Plastic, Paper, Styrofoam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등을 사용하여 데이터 셋을 구성하</a:t>
            </a:r>
            <a:r>
              <a:rPr lang="ko-KR" altLang="en-US">
                <a:ea typeface="+mn-lt"/>
                <a:cs typeface="+mn-lt"/>
              </a:rPr>
              <a:t>고 이를 </a:t>
            </a:r>
            <a:endParaRPr lang="ko-KR" altLang="en-US"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en-US" altLang="ko-KR">
                <a:ea typeface="+mn-lt"/>
                <a:cs typeface="+mn-lt"/>
              </a:rPr>
              <a:t>Classification</a:t>
            </a:r>
            <a:r>
              <a:rPr lang="ko-KR" altLang="en-US">
                <a:ea typeface="+mn-lt"/>
                <a:cs typeface="+mn-lt"/>
              </a:rPr>
              <a:t> 할 수 있는 모델을 적용한다면 실제 상황에서도 효과적인</a:t>
            </a:r>
            <a:endParaRPr lang="ko-KR" altLang="en-US"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ko-KR" altLang="en-US">
                <a:ea typeface="+mn-lt"/>
                <a:cs typeface="+mn-lt"/>
              </a:rPr>
              <a:t>분리수거 시스템이 될 수 있을 것입니다</a:t>
            </a:r>
            <a:r>
              <a:rPr lang="en-US" altLang="ko-KR">
                <a:ea typeface="+mn-lt"/>
                <a:cs typeface="+mn-lt"/>
              </a:rPr>
              <a:t>.</a:t>
            </a:r>
            <a:endParaRPr lang="en-US" altLang="ko-KR">
              <a:ea typeface="+mn-lt"/>
              <a:cs typeface="+mn-lt"/>
            </a:endParaRPr>
          </a:p>
        </p:txBody>
      </p:sp>
      <p:pic>
        <p:nvPicPr>
          <p:cNvPr id="15" name="Image 5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6510350" y="3765874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 err="1">
                <a:solidFill>
                  <a:srgbClr val="396AF1"/>
                </a:solidFill>
                <a:latin typeface="Barlow"/>
                <a:ea typeface="맑은 고딕"/>
              </a:rPr>
              <a:t>Q</a:t>
            </a: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 &amp; </a:t>
            </a:r>
            <a:r>
              <a:rPr lang="ko-KR" altLang="en-US" sz="4350" b="1" dirty="0" err="1">
                <a:solidFill>
                  <a:srgbClr val="396AF1"/>
                </a:solidFill>
                <a:latin typeface="Barlow"/>
                <a:ea typeface="맑은 고딕"/>
              </a:rPr>
              <a:t>A</a:t>
            </a:r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4210" y="14382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목표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4681776" y="346936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50400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sz="2150" b="1" dirty="0">
                <a:solidFill>
                  <a:srgbClr val="396AF1"/>
                </a:solidFill>
                <a:ea typeface="+mn-lt"/>
                <a:cs typeface="+mn-lt"/>
              </a:rPr>
              <a:t>AI 모델 개발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다양한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학습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데이터를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통해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훈련된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AI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모델을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개발하여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객체별로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정확하게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구분</a:t>
            </a: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.</a:t>
            </a:r>
            <a:endParaRPr lang="en-US" sz="1750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9411652" y="346936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0400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실시간</a:t>
            </a:r>
            <a:r>
              <a:rPr lang="en-US" sz="2150" b="1" dirty="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이미지</a:t>
            </a:r>
            <a:r>
              <a:rPr lang="en-US" sz="2150" b="1" dirty="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캡처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카메라를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750" dirty="0" err="1">
                <a:solidFill>
                  <a:srgbClr val="272525"/>
                </a:solidFill>
                <a:ea typeface="+mn-lt"/>
                <a:cs typeface="+mn-lt"/>
              </a:rPr>
              <a:t>사용하여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실시간으로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제품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이미지를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캡처하고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AI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모델에</a:t>
            </a:r>
            <a:r>
              <a:rPr lang="en-US" sz="1750" dirty="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 dirty="0">
                <a:solidFill>
                  <a:srgbClr val="272525"/>
                </a:solidFill>
                <a:ea typeface="+mn-lt"/>
                <a:cs typeface="+mn-lt"/>
              </a:rPr>
              <a:t>입력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4650700" y="5132665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불량품</a:t>
            </a:r>
            <a:r>
              <a:rPr lang="en-US" sz="2150" b="1" dirty="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감지</a:t>
            </a:r>
            <a:r>
              <a:rPr lang="en-US" sz="2150" b="1" dirty="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및</a:t>
            </a:r>
            <a:r>
              <a:rPr lang="en-US" sz="2150" b="1" dirty="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ea typeface="+mn-lt"/>
                <a:cs typeface="+mn-lt"/>
              </a:rPr>
              <a:t>분류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AI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모델이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감지하면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로봇팔을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사용하여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지정된 위치로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신속하게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분류</a:t>
            </a: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18" name="Text 4"/>
          <p:cNvSpPr/>
          <p:nvPr/>
        </p:nvSpPr>
        <p:spPr>
          <a:xfrm>
            <a:off x="4683955" y="2566868"/>
            <a:ext cx="6708222" cy="347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45720" rIns="91440" bIns="45720" anchor="t"/>
          <a:lstStyle/>
          <a:p>
            <a:pPr lvl="0">
              <a:lnSpc>
                <a:spcPts val="2734"/>
              </a:lnSpc>
              <a:defRPr/>
            </a:pPr>
            <a:r>
              <a:rPr lang="ko-KR" sz="2150" b="1">
                <a:solidFill>
                  <a:srgbClr val="396af1"/>
                </a:solidFill>
                <a:ea typeface="+mn-lt"/>
                <a:cs typeface="+mn-lt"/>
              </a:rPr>
              <a:t>프로젝트 목표</a:t>
            </a:r>
            <a:r>
              <a:rPr lang="ko-KR" sz="2150">
                <a:solidFill>
                  <a:srgbClr val="396af1"/>
                </a:solidFill>
                <a:ea typeface="+mn-lt"/>
                <a:cs typeface="+mn-lt"/>
              </a:rPr>
              <a:t>: 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인공지능을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활용한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자동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객체 탐지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및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분류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시스템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구축</a:t>
            </a:r>
            <a:endParaRPr lang="ko-KR" altLang="en-US" sz="2150">
              <a:solidFill>
                <a:srgbClr val="396af1"/>
              </a:solidFill>
              <a:ea typeface="+mn-lt"/>
              <a:cs typeface="+mn-lt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18FEB77-BBA3-2EF1-C7E5-EC7120CB0F12}"/>
              </a:ext>
            </a:extLst>
          </p:cNvPr>
          <p:cNvSpPr/>
          <p:nvPr/>
        </p:nvSpPr>
        <p:spPr>
          <a:xfrm>
            <a:off x="4666744" y="6471670"/>
            <a:ext cx="180023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00" b="1" dirty="0">
                <a:solidFill>
                  <a:srgbClr val="396AF1"/>
                </a:solidFill>
                <a:latin typeface="Barlow"/>
              </a:rPr>
              <a:t>4</a:t>
            </a:r>
            <a:endParaRPr lang="en-US" sz="2624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7A14D003-1F88-582F-B7A0-498574BAA47D}"/>
              </a:ext>
            </a:extLst>
          </p:cNvPr>
          <p:cNvSpPr/>
          <p:nvPr/>
        </p:nvSpPr>
        <p:spPr>
          <a:xfrm>
            <a:off x="5242095" y="647081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sz="2150" b="1" dirty="0">
                <a:solidFill>
                  <a:srgbClr val="396AF1"/>
                </a:solidFill>
                <a:ea typeface="+mn-lt"/>
                <a:cs typeface="+mn-lt"/>
              </a:rPr>
              <a:t>최종 목표</a:t>
            </a:r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5310189" y="6990146"/>
            <a:ext cx="8584287" cy="355402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AI </a:t>
            </a:r>
            <a:r>
              <a:rPr lang="ko-KR" sz="1750">
                <a:solidFill>
                  <a:srgbClr val="272525"/>
                </a:solidFill>
                <a:ea typeface="+mn-lt"/>
                <a:cs typeface="+mn-lt"/>
              </a:rPr>
              <a:t>모델, 카메라, 그리고 로봇팔을 통합하여 높은 정확도와 효율성을 가진 자동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 탐지</a:t>
            </a:r>
            <a:r>
              <a:rPr lang="ko-KR" sz="1750">
                <a:solidFill>
                  <a:srgbClr val="272525"/>
                </a:solidFill>
                <a:ea typeface="+mn-lt"/>
                <a:cs typeface="+mn-lt"/>
              </a:rPr>
              <a:t> 및 분류 시스템을 구축</a:t>
            </a:r>
            <a:endParaRPr lang="ko-KR" sz="1750">
              <a:solidFill>
                <a:srgbClr val="272525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040373" y="709603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기대 효과</a:t>
            </a:r>
            <a:endParaRPr lang="ko-KR" altLang="en-US" sz="43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94850" y="1881580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</a:rPr>
              <a:t>효율성 증가</a:t>
            </a:r>
            <a:endParaRPr lang="en-US" sz="21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94850" y="2343933"/>
            <a:ext cx="9995327" cy="783419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 AI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를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활용한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자동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 탐지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및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분류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시스템은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수동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작업에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비해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훨씬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빠르게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작업을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수행할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있습니다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 </a:t>
            </a:r>
            <a:endParaRPr lang="en-US" altLang="ko-KR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이로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인해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생산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효율성이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크게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향상될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것입니다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94987" y="3126721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 err="1">
                <a:solidFill>
                  <a:srgbClr val="396AF1"/>
                </a:solidFill>
                <a:latin typeface="Barlow"/>
                <a:ea typeface="맑은 고딕"/>
              </a:rPr>
              <a:t>정확도</a:t>
            </a:r>
            <a:r>
              <a:rPr lang="en-US" sz="2150" b="1" dirty="0">
                <a:solidFill>
                  <a:srgbClr val="396AF1"/>
                </a:solidFill>
                <a:latin typeface="Barlow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</a:rPr>
              <a:t>증가</a:t>
            </a:r>
            <a:endParaRPr lang="en-US" sz="2150" b="1" dirty="0">
              <a:solidFill>
                <a:srgbClr val="396AF1"/>
              </a:solidFill>
              <a:latin typeface="Barlow"/>
              <a:ea typeface="맑은 고딕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94987" y="3579345"/>
            <a:ext cx="10082876" cy="108497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en-US" sz="1750">
                <a:solidFill>
                  <a:srgbClr val="272525"/>
                </a:solidFill>
                <a:latin typeface="Calibri"/>
                <a:ea typeface="+mn-lt"/>
                <a:cs typeface="+mn-lt"/>
              </a:rPr>
              <a:t>AI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모델은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다양한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학습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데이터를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통해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훈련되므로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사람이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판별하기 힘든 부분까지도</a:t>
            </a: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 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정확하게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판별할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있습니다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이로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인해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 탐지 및 분류의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정확도가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높아질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것입니다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95123" y="45761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</a:rPr>
              <a:t>비용 절감</a:t>
            </a:r>
          </a:p>
        </p:txBody>
      </p:sp>
      <p:sp>
        <p:nvSpPr>
          <p:cNvPr id="10" name="Text 7"/>
          <p:cNvSpPr/>
          <p:nvPr/>
        </p:nvSpPr>
        <p:spPr>
          <a:xfrm>
            <a:off x="1595123" y="5028768"/>
            <a:ext cx="9450578" cy="725053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자동화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시스템은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장기적으로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보면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인건비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등의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비용을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절감할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있습니다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 </a:t>
            </a: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또한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,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객체를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빠르게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감지하고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분류함으로써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추가적인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비용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발생을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방지할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수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있습니다</a:t>
            </a: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.</a:t>
            </a: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348" y="670692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개발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환경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(SW)</a:t>
            </a:r>
            <a:endParaRPr lang="en-US" sz="4350" dirty="0">
              <a:latin typeface="Barlow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3641" y="191076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운영 </a:t>
            </a: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체제</a:t>
            </a:r>
            <a:endParaRPr lang="en-US" sz="2150"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3641" y="2480120"/>
            <a:ext cx="334160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Windows</a:t>
            </a:r>
            <a:r>
              <a:rPr lang="en-US" altLang="ko-KR" sz="1750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11</a:t>
            </a:r>
            <a:endParaRPr lang="en-US" altLang="ko-KR" sz="1750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3778" y="3126721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개발</a:t>
            </a:r>
            <a:r>
              <a:rPr lang="en-US" sz="21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언어</a:t>
            </a:r>
            <a:endParaRPr lang="ko-KR" altLang="en-US" sz="21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3778" y="3559890"/>
            <a:ext cx="3341608" cy="355402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Montserrat"/>
              </a:rPr>
              <a:t>Python</a:t>
            </a:r>
            <a:r>
              <a:rPr lang="en-US" altLang="ko-KR" sz="1750">
                <a:solidFill>
                  <a:srgbClr val="272525"/>
                </a:solidFill>
                <a:latin typeface="Montserrat"/>
              </a:rPr>
              <a:t>(ver 3.9.18)</a:t>
            </a:r>
            <a:endParaRPr lang="en-US" altLang="ko-KR" sz="1750">
              <a:solidFill>
                <a:srgbClr val="272525"/>
              </a:solidFill>
              <a:latin typeface="Montserrat"/>
            </a:endParaRPr>
          </a:p>
        </p:txBody>
      </p:sp>
      <p:sp>
        <p:nvSpPr>
          <p:cNvPr id="9" name="Text 6"/>
          <p:cNvSpPr/>
          <p:nvPr/>
        </p:nvSpPr>
        <p:spPr>
          <a:xfrm>
            <a:off x="923915" y="39730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GPU 가속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3915" y="4425652"/>
            <a:ext cx="334160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CUDA 11.</a:t>
            </a:r>
            <a:r>
              <a:rPr lang="en-US" altLang="ko-KR" sz="1750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8</a:t>
            </a:r>
            <a:endParaRPr lang="en-US" altLang="ko-KR" sz="1750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95DB778-1784-F134-0703-5E8F3B0EB9D2}"/>
              </a:ext>
            </a:extLst>
          </p:cNvPr>
          <p:cNvSpPr/>
          <p:nvPr/>
        </p:nvSpPr>
        <p:spPr>
          <a:xfrm>
            <a:off x="933642" y="4926337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50" b="1" dirty="0" err="1">
                <a:solidFill>
                  <a:srgbClr val="396AF1"/>
                </a:solidFill>
                <a:latin typeface="Barlow"/>
                <a:ea typeface="맑은 고딕"/>
              </a:rPr>
              <a:t>라이브러</a:t>
            </a:r>
            <a:endParaRPr lang="en-US" sz="2150" b="1" dirty="0" err="1">
              <a:solidFill>
                <a:srgbClr val="396AF1"/>
              </a:solidFill>
              <a:latin typeface="Barlow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23915" y="5378962"/>
            <a:ext cx="5287139" cy="1717274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pydobot: Dobot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로봇을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제어하기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위한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라이브러리</a:t>
            </a: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OpenCV (cv2):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이미지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처리를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위한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라이브러리</a:t>
            </a: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sz="1750">
                <a:solidFill>
                  <a:srgbClr val="272525"/>
                </a:solidFill>
                <a:ea typeface="+mn-lt"/>
                <a:cs typeface="+mn-lt"/>
              </a:rPr>
              <a:t>TensorFlow: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딥러닝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모델을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구축하고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학습하기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위한</a:t>
            </a:r>
            <a:r>
              <a:rPr lang="en-US" altLang="ko-KR" sz="1750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ko-KR" altLang="en-US" sz="1750">
                <a:solidFill>
                  <a:srgbClr val="272525"/>
                </a:solidFill>
                <a:ea typeface="+mn-lt"/>
                <a:cs typeface="+mn-lt"/>
              </a:rPr>
              <a:t>라이브러리</a:t>
            </a: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marL="0" lvl="0" indent="0">
              <a:buFont typeface="Arial"/>
              <a:buNone/>
              <a:defRPr/>
            </a:pPr>
            <a:endParaRPr lang="ko-KR" altLang="en-US" sz="1750">
              <a:solidFill>
                <a:srgbClr val="272525"/>
              </a:solidFill>
              <a:ea typeface="+mn-lt"/>
              <a:cs typeface="+mn-lt"/>
            </a:endParaRPr>
          </a:p>
          <a:p>
            <a:pPr lvl="0">
              <a:lnSpc>
                <a:spcPts val="2799"/>
              </a:lnSpc>
              <a:defRPr/>
            </a:pPr>
            <a:endParaRPr lang="en-US" altLang="ko-KR" sz="1750">
              <a:solidFill>
                <a:srgbClr val="272525"/>
              </a:solidFill>
              <a:ea typeface="+mn-lt"/>
              <a:cs typeface="+mn-lt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sz="1750">
              <a:solidFill>
                <a:srgbClr val="272525"/>
              </a:solidFill>
              <a:ea typeface="+mn-lt"/>
              <a:cs typeface="+mn-lt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82FD770-1929-D73F-A500-71E45EF629DF}"/>
              </a:ext>
            </a:extLst>
          </p:cNvPr>
          <p:cNvSpPr/>
          <p:nvPr/>
        </p:nvSpPr>
        <p:spPr>
          <a:xfrm>
            <a:off x="8083197" y="188157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  <a:cs typeface="Calibri"/>
              </a:rPr>
              <a:t>SW 구성도</a:t>
            </a:r>
            <a:endParaRPr lang="ko-KR" altLang="en-US" sz="2150" b="1" dirty="0">
              <a:solidFill>
                <a:srgbClr val="396AF1"/>
              </a:solidFill>
              <a:latin typeface="Barlow"/>
              <a:cs typeface="Calibri"/>
            </a:endParaRPr>
          </a:p>
        </p:txBody>
      </p:sp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5327771-D84B-C169-D619-AA51F3CFD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540" y="2525646"/>
            <a:ext cx="3474801" cy="45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3496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0220" y="836062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개발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환경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(HW)</a:t>
            </a:r>
            <a:endParaRPr lang="en-US" sz="43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5" name="Text 2"/>
          <p:cNvSpPr/>
          <p:nvPr/>
        </p:nvSpPr>
        <p:spPr>
          <a:xfrm>
            <a:off x="9075420" y="3914661"/>
            <a:ext cx="4625745" cy="1543688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Laptop PC</a:t>
            </a:r>
            <a:endParaRPr lang="en-US" altLang="ko-KR" sz="2150">
              <a:solidFill>
                <a:srgbClr val="396af1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Dobot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Magician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1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sz="2150">
                <a:solidFill>
                  <a:srgbClr val="396af1"/>
                </a:solidFill>
                <a:ea typeface="+mn-lt"/>
                <a:cs typeface="+mn-lt"/>
              </a:rPr>
              <a:t>개</a:t>
            </a:r>
            <a:endParaRPr lang="ko-KR" sz="2150">
              <a:solidFill>
                <a:srgbClr val="396af1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sz="2150">
                <a:solidFill>
                  <a:srgbClr val="396af1"/>
                </a:solidFill>
                <a:ea typeface="+mn-lt"/>
                <a:cs typeface="+mn-lt"/>
              </a:rPr>
              <a:t>카메라 </a:t>
            </a: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FHD WEBCAM RPC-20F</a:t>
            </a:r>
            <a:r>
              <a:rPr lang="ko-KR" sz="2150">
                <a:solidFill>
                  <a:srgbClr val="396af1"/>
                </a:solidFill>
                <a:ea typeface="+mn-lt"/>
                <a:cs typeface="+mn-lt"/>
              </a:rPr>
              <a:t>: 1 개</a:t>
            </a:r>
            <a:endParaRPr lang="ko-KR" sz="2150">
              <a:solidFill>
                <a:srgbClr val="396af1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객체별 바구니 </a:t>
            </a: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4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개</a:t>
            </a:r>
            <a:endParaRPr lang="ko-KR" sz="2150">
              <a:solidFill>
                <a:srgbClr val="396af1"/>
              </a:solidFill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  <a:defRPr/>
            </a:pPr>
            <a:endParaRPr lang="ko-KR" sz="2150">
              <a:solidFill>
                <a:srgbClr val="396af1"/>
              </a:solidFill>
              <a:ea typeface="+mn-lt"/>
              <a:cs typeface="+mn-lt"/>
            </a:endParaRPr>
          </a:p>
          <a:p>
            <a:pPr lvl="0">
              <a:lnSpc>
                <a:spcPts val="2734"/>
              </a:lnSpc>
              <a:defRPr/>
            </a:pPr>
            <a:endParaRPr lang="ko-KR" altLang="en-US" sz="2150" b="1">
              <a:solidFill>
                <a:srgbClr val="396af1"/>
              </a:solidFill>
              <a:latin typeface="Barlow"/>
              <a:ea typeface="맑은 고딕"/>
              <a:cs typeface="Calibri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82FD770-1929-D73F-A500-71E45EF629DF}"/>
              </a:ext>
            </a:extLst>
          </p:cNvPr>
          <p:cNvSpPr/>
          <p:nvPr/>
        </p:nvSpPr>
        <p:spPr>
          <a:xfrm>
            <a:off x="729086" y="236796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  <a:cs typeface="Calibri"/>
              </a:rPr>
              <a:t>HW 구성도</a:t>
            </a:r>
            <a:endParaRPr lang="ko-KR" altLang="en-US" sz="2150" b="1" dirty="0">
              <a:solidFill>
                <a:srgbClr val="396AF1"/>
              </a:solidFill>
              <a:latin typeface="Barlow"/>
              <a:cs typeface="Calibri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9879" y="3121262"/>
            <a:ext cx="8063621" cy="35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830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8942" y="467927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개발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4350" b="1" dirty="0" err="1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환경</a:t>
            </a:r>
            <a:r>
              <a:rPr lang="en-US" sz="4350" b="1" dirty="0">
                <a:solidFill>
                  <a:srgbClr val="396AF1"/>
                </a:solidFill>
                <a:latin typeface="Barlow"/>
                <a:ea typeface="Barlow" pitchFamily="34" charset="-122"/>
                <a:cs typeface="Barlow" pitchFamily="34" charset="-120"/>
              </a:rPr>
              <a:t>(HW)</a:t>
            </a:r>
            <a:endParaRPr lang="en-US" sz="4350" b="1" dirty="0">
              <a:solidFill>
                <a:srgbClr val="396AF1"/>
              </a:solidFill>
              <a:latin typeface="Barlow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82FD770-1929-D73F-A500-71E45EF629DF}"/>
              </a:ext>
            </a:extLst>
          </p:cNvPr>
          <p:cNvSpPr/>
          <p:nvPr/>
        </p:nvSpPr>
        <p:spPr>
          <a:xfrm>
            <a:off x="2130374" y="1536689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 b="1" dirty="0">
                <a:solidFill>
                  <a:srgbClr val="396AF1"/>
                </a:solidFill>
                <a:latin typeface="Barlow"/>
                <a:ea typeface="맑은 고딕"/>
                <a:cs typeface="Calibri"/>
              </a:rPr>
              <a:t>실제 구성도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0374" y="2090914"/>
            <a:ext cx="8358185" cy="49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680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63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7535" y="3127772"/>
            <a:ext cx="5127665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동작 원리</a:t>
            </a:r>
            <a:endParaRPr lang="en-US" sz="4038" dirty="0"/>
          </a:p>
        </p:txBody>
      </p:sp>
      <p:sp>
        <p:nvSpPr>
          <p:cNvPr id="6" name="Shape 2"/>
          <p:cNvSpPr/>
          <p:nvPr/>
        </p:nvSpPr>
        <p:spPr>
          <a:xfrm>
            <a:off x="7269123" y="4076343"/>
            <a:ext cx="92273" cy="3589139"/>
          </a:xfrm>
          <a:prstGeom prst="roundRect">
            <a:avLst>
              <a:gd name="adj" fmla="val 13337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7" name="Shape 3"/>
          <p:cNvSpPr/>
          <p:nvPr/>
        </p:nvSpPr>
        <p:spPr>
          <a:xfrm>
            <a:off x="6366629" y="4421088"/>
            <a:ext cx="717828" cy="92273"/>
          </a:xfrm>
          <a:prstGeom prst="roundRect">
            <a:avLst>
              <a:gd name="adj" fmla="val 13337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8" name="Shape 4"/>
          <p:cNvSpPr/>
          <p:nvPr/>
        </p:nvSpPr>
        <p:spPr>
          <a:xfrm>
            <a:off x="7084457" y="4236601"/>
            <a:ext cx="461486" cy="461486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9" name="Text 5"/>
          <p:cNvSpPr/>
          <p:nvPr/>
        </p:nvSpPr>
        <p:spPr>
          <a:xfrm>
            <a:off x="7260669" y="4275058"/>
            <a:ext cx="108942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8"/>
              </a:lnSpc>
              <a:buNone/>
            </a:pPr>
            <a:r>
              <a:rPr lang="en-US" sz="242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23" dirty="0"/>
          </a:p>
        </p:txBody>
      </p:sp>
      <p:sp>
        <p:nvSpPr>
          <p:cNvPr id="10" name="Text 6"/>
          <p:cNvSpPr/>
          <p:nvPr/>
        </p:nvSpPr>
        <p:spPr>
          <a:xfrm>
            <a:off x="3623429" y="428136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이미지 입력</a:t>
            </a:r>
            <a:endParaRPr lang="en-US" sz="2019" dirty="0"/>
          </a:p>
        </p:txBody>
      </p:sp>
      <p:sp>
        <p:nvSpPr>
          <p:cNvPr id="11" name="Text 7"/>
          <p:cNvSpPr/>
          <p:nvPr/>
        </p:nvSpPr>
        <p:spPr>
          <a:xfrm>
            <a:off x="2187535" y="4724757"/>
            <a:ext cx="3999667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84"/>
              </a:lnSpc>
              <a:buNone/>
            </a:pPr>
            <a:r>
              <a:rPr lang="en-US" sz="161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카메라로부터 이미지 데이터를 받아옵니다.</a:t>
            </a:r>
            <a:endParaRPr lang="en-US" sz="1615" dirty="0"/>
          </a:p>
        </p:txBody>
      </p:sp>
      <p:sp>
        <p:nvSpPr>
          <p:cNvPr id="12" name="Shape 8"/>
          <p:cNvSpPr/>
          <p:nvPr/>
        </p:nvSpPr>
        <p:spPr>
          <a:xfrm>
            <a:off x="7545943" y="5446455"/>
            <a:ext cx="717828" cy="92273"/>
          </a:xfrm>
          <a:prstGeom prst="roundRect">
            <a:avLst>
              <a:gd name="adj" fmla="val 13337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13" name="Shape 9"/>
          <p:cNvSpPr/>
          <p:nvPr/>
        </p:nvSpPr>
        <p:spPr>
          <a:xfrm>
            <a:off x="7084457" y="5261967"/>
            <a:ext cx="461486" cy="461486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14" name="Text 10"/>
          <p:cNvSpPr/>
          <p:nvPr/>
        </p:nvSpPr>
        <p:spPr>
          <a:xfrm>
            <a:off x="7228999" y="5300424"/>
            <a:ext cx="172283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8"/>
              </a:lnSpc>
              <a:buNone/>
            </a:pPr>
            <a:r>
              <a:rPr lang="en-US" sz="242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23" dirty="0"/>
          </a:p>
        </p:txBody>
      </p:sp>
      <p:sp>
        <p:nvSpPr>
          <p:cNvPr id="15" name="Text 11"/>
          <p:cNvSpPr/>
          <p:nvPr/>
        </p:nvSpPr>
        <p:spPr>
          <a:xfrm>
            <a:off x="8443198" y="5306735"/>
            <a:ext cx="2563773" cy="32039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523"/>
              </a:lnSpc>
              <a:buNone/>
              <a:defRPr/>
            </a:pPr>
            <a:r>
              <a:rPr lang="ko-KR" altLang="en-US" sz="2019" b="1">
                <a:solidFill>
                  <a:srgbClr val="396af1"/>
                </a:solidFill>
                <a:latin typeface="Barlow"/>
                <a:ea typeface="Barlow"/>
                <a:cs typeface="Barlow"/>
              </a:rPr>
              <a:t>객체 탐지 </a:t>
            </a:r>
            <a:endParaRPr lang="ko-KR" altLang="en-US" sz="2019" b="1">
              <a:solidFill>
                <a:srgbClr val="396af1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443198" y="5750123"/>
            <a:ext cx="3999667" cy="32813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584"/>
              </a:lnSpc>
              <a:buNone/>
              <a:defRPr/>
            </a:pPr>
            <a:r>
              <a:rPr 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딥러닝 모델을 통해 </a:t>
            </a:r>
            <a:r>
              <a:rPr lang="ko-KR" alt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객체를</a:t>
            </a:r>
            <a:r>
              <a:rPr 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 판정합니다.</a:t>
            </a:r>
            <a:endParaRPr lang="en-US" sz="1615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366629" y="6369308"/>
            <a:ext cx="717828" cy="92273"/>
          </a:xfrm>
          <a:prstGeom prst="roundRect">
            <a:avLst>
              <a:gd name="adj" fmla="val 13337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18" name="Shape 14"/>
          <p:cNvSpPr/>
          <p:nvPr/>
        </p:nvSpPr>
        <p:spPr>
          <a:xfrm>
            <a:off x="7084457" y="6184821"/>
            <a:ext cx="461486" cy="461486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</p:sp>
      <p:sp>
        <p:nvSpPr>
          <p:cNvPr id="19" name="Text 15"/>
          <p:cNvSpPr/>
          <p:nvPr/>
        </p:nvSpPr>
        <p:spPr>
          <a:xfrm>
            <a:off x="7232094" y="6223278"/>
            <a:ext cx="166092" cy="3845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8"/>
              </a:lnSpc>
              <a:buNone/>
            </a:pPr>
            <a:r>
              <a:rPr lang="en-US" sz="242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23" dirty="0"/>
          </a:p>
        </p:txBody>
      </p:sp>
      <p:sp>
        <p:nvSpPr>
          <p:cNvPr id="20" name="Text 16"/>
          <p:cNvSpPr/>
          <p:nvPr/>
        </p:nvSpPr>
        <p:spPr>
          <a:xfrm>
            <a:off x="3623429" y="622958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자동 분류</a:t>
            </a:r>
            <a:endParaRPr lang="en-US" sz="2019" dirty="0"/>
          </a:p>
        </p:txBody>
      </p:sp>
      <p:sp>
        <p:nvSpPr>
          <p:cNvPr id="21" name="Text 17"/>
          <p:cNvSpPr/>
          <p:nvPr/>
        </p:nvSpPr>
        <p:spPr>
          <a:xfrm>
            <a:off x="2187535" y="6672977"/>
            <a:ext cx="3999667" cy="656273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lvl="0" indent="0" algn="r">
              <a:lnSpc>
                <a:spcPts val="2584"/>
              </a:lnSpc>
              <a:buNone/>
              <a:defRPr/>
            </a:pPr>
            <a:r>
              <a:rPr 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Dobot 로봇을 사용하여 </a:t>
            </a:r>
            <a:r>
              <a:rPr lang="ko-KR" alt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탐지된 </a:t>
            </a:r>
            <a:endParaRPr lang="ko-KR" altLang="en-US" sz="1615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r">
              <a:lnSpc>
                <a:spcPts val="2584"/>
              </a:lnSpc>
              <a:buNone/>
              <a:defRPr/>
            </a:pPr>
            <a:r>
              <a:rPr lang="ko-KR" alt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객체별로</a:t>
            </a:r>
            <a:r>
              <a:rPr lang="en-US" sz="1615">
                <a:solidFill>
                  <a:srgbClr val="272525"/>
                </a:solidFill>
                <a:latin typeface="Montserrat"/>
                <a:ea typeface="Montserrat"/>
                <a:cs typeface="Montserrat"/>
              </a:rPr>
              <a:t> 분류합니다.</a:t>
            </a:r>
            <a:endParaRPr lang="en-US" sz="1615">
              <a:solidFill>
                <a:srgbClr val="27252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939CCC20-93EC-DC53-3AC2-823920477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14" y="145914"/>
            <a:ext cx="14630400" cy="25637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5" name="Text 1"/>
          <p:cNvSpPr/>
          <p:nvPr/>
        </p:nvSpPr>
        <p:spPr>
          <a:xfrm>
            <a:off x="1391889" y="396447"/>
            <a:ext cx="5127665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동작 원리</a:t>
            </a:r>
            <a:endParaRPr lang="en-US" sz="4038" dirty="0"/>
          </a:p>
        </p:txBody>
      </p:sp>
      <p:sp>
        <p:nvSpPr>
          <p:cNvPr id="20" name="Text 16"/>
          <p:cNvSpPr/>
          <p:nvPr/>
        </p:nvSpPr>
        <p:spPr>
          <a:xfrm>
            <a:off x="108333" y="1218201"/>
            <a:ext cx="3846308" cy="32039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523"/>
              </a:lnSpc>
            </a:pPr>
            <a:r>
              <a:rPr lang="ko-KR" altLang="en-US" sz="2000" b="1" dirty="0">
                <a:solidFill>
                  <a:srgbClr val="396AF1"/>
                </a:solidFill>
                <a:latin typeface="Barlow"/>
                <a:ea typeface="맑은 고딕"/>
              </a:rPr>
              <a:t>클래스 다이어그램</a:t>
            </a:r>
            <a:endParaRPr lang="en-US" sz="2000" dirty="0">
              <a:latin typeface="Barlow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6206" y="1752798"/>
            <a:ext cx="8747734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3791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023593" y="973929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 b="1" dirty="0">
                <a:solidFill>
                  <a:srgbClr val="396AF1"/>
                </a:solidFill>
                <a:latin typeface="Barlow"/>
                <a:ea typeface="맑은 고딕"/>
              </a:rPr>
              <a:t>AI 모델 학습</a:t>
            </a:r>
          </a:p>
        </p:txBody>
      </p:sp>
      <p:sp>
        <p:nvSpPr>
          <p:cNvPr id="6" name="Text 2"/>
          <p:cNvSpPr/>
          <p:nvPr/>
        </p:nvSpPr>
        <p:spPr>
          <a:xfrm>
            <a:off x="2830754" y="711089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 algn="ctr">
              <a:lnSpc>
                <a:spcPts val="2734"/>
              </a:lnSpc>
              <a:defRPr/>
            </a:pP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학습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데이터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수집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6078510" y="711089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 algn="ctr">
              <a:lnSpc>
                <a:spcPts val="2734"/>
              </a:lnSpc>
              <a:defRPr/>
            </a:pP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모델</a:t>
            </a:r>
            <a:r>
              <a:rPr lang="en-US" sz="2150">
                <a:solidFill>
                  <a:srgbClr val="396af1"/>
                </a:solidFill>
                <a:ea typeface="+mn-lt"/>
                <a:cs typeface="+mn-lt"/>
              </a:rPr>
              <a:t> </a:t>
            </a: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학습</a:t>
            </a:r>
            <a:endParaRPr lang="en-US" altLang="ko-KR">
              <a:ea typeface="+mn-lt"/>
              <a:cs typeface="+mn-lt"/>
            </a:endParaRPr>
          </a:p>
        </p:txBody>
      </p:sp>
      <p:sp>
        <p:nvSpPr>
          <p:cNvPr id="14" name="Text 4"/>
          <p:cNvSpPr/>
          <p:nvPr/>
        </p:nvSpPr>
        <p:spPr>
          <a:xfrm>
            <a:off x="8369747" y="711089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 algn="ctr">
              <a:lnSpc>
                <a:spcPts val="2734"/>
              </a:lnSpc>
              <a:defRPr/>
            </a:pPr>
            <a:r>
              <a:rPr lang="ko-KR" altLang="en-US" sz="2150">
                <a:solidFill>
                  <a:srgbClr val="396af1"/>
                </a:solidFill>
                <a:ea typeface="+mn-lt"/>
                <a:cs typeface="+mn-lt"/>
              </a:rPr>
              <a:t>모델 검증</a:t>
            </a:r>
            <a:endParaRPr lang="ko-KR" altLang="en-US" sz="2150">
              <a:solidFill>
                <a:srgbClr val="396af1"/>
              </a:solidFill>
              <a:ea typeface="+mn-lt"/>
              <a:cs typeface="+mn-lt"/>
            </a:endParaRPr>
          </a:p>
        </p:txBody>
      </p:sp>
      <p:sp>
        <p:nvSpPr>
          <p:cNvPr id="16" name="Text 4"/>
          <p:cNvSpPr/>
          <p:nvPr/>
        </p:nvSpPr>
        <p:spPr>
          <a:xfrm>
            <a:off x="1442010" y="191857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anchor="t"/>
          <a:lstStyle/>
          <a:p>
            <a:pPr lvl="0">
              <a:lnSpc>
                <a:spcPts val="2734"/>
              </a:lnSpc>
              <a:defRPr/>
            </a:pPr>
            <a:r>
              <a:rPr lang="en-US" altLang="ko-KR" sz="2150">
                <a:solidFill>
                  <a:srgbClr val="396af1"/>
                </a:solidFill>
                <a:ea typeface="+mn-lt"/>
                <a:cs typeface="+mn-lt"/>
              </a:rPr>
              <a:t>Teachable Machine</a:t>
            </a:r>
            <a:endParaRPr lang="en-US" altLang="ko-KR" sz="2150">
              <a:solidFill>
                <a:srgbClr val="396af1"/>
              </a:solidFill>
              <a:ea typeface="+mn-lt"/>
              <a:cs typeface="+mn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2009" y="2547703"/>
            <a:ext cx="10086456" cy="4389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348</ep:Words>
  <ep:PresentationFormat>사용자 지정</ep:PresentationFormat>
  <ep:Paragraphs>85</ep:Paragraphs>
  <ep:Slides>13</ep:Slides>
  <ep:Notes>13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2024-04-24T02:35:44.000</dcterms:created>
  <dc:creator>PptxGenJS</dc:creator>
  <cp:lastModifiedBy>wjdgh</cp:lastModifiedBy>
  <dcterms:modified xsi:type="dcterms:W3CDTF">2024-04-24T06:49:12.343</dcterms:modified>
  <cp:revision>258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